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EBC3A-94A2-4096-A01A-A7978FAA9403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746BF-14CC-4390-AE3A-2982DF7C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9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746BF-14CC-4390-AE3A-2982DF7CEE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746BF-14CC-4390-AE3A-2982DF7CEE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8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7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79501" y="1124744"/>
            <a:ext cx="10858500" cy="497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2959-3FE3-8A8B-CA51-31FDB43CA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744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6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87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17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0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98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77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forkids.co.uk/#!/worksheet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emf"/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8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emf"/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2.emf"/><Relationship Id="rId5" Type="http://schemas.openxmlformats.org/officeDocument/2006/relationships/image" Target="../media/image8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png"/><Relationship Id="rId1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0F0E-9F86-ECAC-05F5-C53FE9B33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Teach Computers to Recognize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76211-F18E-A0DD-FAFC-828CBA642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E9BB2-B296-A8EE-6168-E5096B79CB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Digital Manufacturing Division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056F7-B583-47AC-6315-05B2AB441C4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Dr. Du Pengfei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7B466C-6E94-90F8-B58A-D125C1EC164C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Virtual System</a:t>
            </a:r>
          </a:p>
        </p:txBody>
      </p:sp>
    </p:spTree>
    <p:extLst>
      <p:ext uri="{BB962C8B-B14F-4D97-AF65-F5344CB8AC3E}">
        <p14:creationId xmlns:p14="http://schemas.microsoft.com/office/powerpoint/2010/main" val="334283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7EB4-4ED0-D16F-BD58-5E760221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AE3F0-DE1D-C869-B2B3-B3835E55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1" y="1009334"/>
            <a:ext cx="10858500" cy="5320444"/>
          </a:xfrm>
        </p:spPr>
        <p:txBody>
          <a:bodyPr/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have a deeper understanding of how AI works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get hands on experiences of setting up a typical AI application</a:t>
            </a:r>
          </a:p>
          <a:p>
            <a:pPr marL="114300" indent="0">
              <a:buNone/>
            </a:pP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Topics of hands-on training computer for object recognition: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Classification</a:t>
            </a:r>
            <a:endParaRPr lang="en-US" altLang="zh-CN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Pose Estimation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Detection</a:t>
            </a:r>
          </a:p>
          <a:p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Learning using Scratch (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https://machinelearningforkids.co.uk/#!/worksheets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</a:p>
          <a:p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needed for each pupils:</a:t>
            </a:r>
          </a:p>
          <a:p>
            <a:pPr lvl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thumb drive (GS)</a:t>
            </a:r>
          </a:p>
          <a:p>
            <a:pPr lvl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pcs laptop with built-in camera, internet access and google chrome browser (GS)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1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960-66A9-F730-0255-6A20385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 and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F12C-46F9-0245-E266-61A686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4500"/>
            <a:ext cx="2743200" cy="365125"/>
          </a:xfrm>
        </p:spPr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DA391-B0E7-E694-DD17-469659A1BE0E}"/>
              </a:ext>
            </a:extLst>
          </p:cNvPr>
          <p:cNvSpPr txBox="1"/>
          <p:nvPr/>
        </p:nvSpPr>
        <p:spPr>
          <a:xfrm>
            <a:off x="921058" y="778560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ourney of Four 1.5-hour Sessions: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6C3F1-6316-3E27-7A30-EB9F1379C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76330"/>
              </p:ext>
            </p:extLst>
          </p:nvPr>
        </p:nvGraphicFramePr>
        <p:xfrm>
          <a:off x="1170621" y="1248181"/>
          <a:ext cx="1038810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54">
                  <a:extLst>
                    <a:ext uri="{9D8B030D-6E8A-4147-A177-3AD203B41FA5}">
                      <a16:colId xmlns:a16="http://schemas.microsoft.com/office/drawing/2014/main" val="962210800"/>
                    </a:ext>
                  </a:extLst>
                </a:gridCol>
                <a:gridCol w="5062769">
                  <a:extLst>
                    <a:ext uri="{9D8B030D-6E8A-4147-A177-3AD203B41FA5}">
                      <a16:colId xmlns:a16="http://schemas.microsoft.com/office/drawing/2014/main" val="3079819244"/>
                    </a:ext>
                  </a:extLst>
                </a:gridCol>
                <a:gridCol w="4638583">
                  <a:extLst>
                    <a:ext uri="{9D8B030D-6E8A-4147-A177-3AD203B41FA5}">
                      <a16:colId xmlns:a16="http://schemas.microsoft.com/office/drawing/2014/main" val="182868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P5/P6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Scratch Project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 is AI, How and Why?</a:t>
                      </a:r>
                    </a:p>
                    <a:p>
                      <a:r>
                        <a:rPr lang="en-US" dirty="0"/>
                        <a:t>(30-min)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Our First AI Program:</a:t>
                      </a:r>
                    </a:p>
                    <a:p>
                      <a:r>
                        <a:rPr lang="en-US" b="1" dirty="0"/>
                        <a:t>Image Classification (Two labels): Car OR Cup</a:t>
                      </a:r>
                    </a:p>
                    <a:p>
                      <a:r>
                        <a:rPr lang="en-US" dirty="0"/>
                        <a:t>(60-min)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5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Dataset Preparation:</a:t>
                      </a:r>
                      <a:br>
                        <a:rPr lang="en-US" b="1" dirty="0"/>
                      </a:br>
                      <a:r>
                        <a:rPr lang="en-US" b="1" dirty="0"/>
                        <a:t>Building our Perfect “Textbooks”</a:t>
                      </a:r>
                    </a:p>
                    <a:p>
                      <a:r>
                        <a:rPr lang="en-US" dirty="0"/>
                        <a:t>(15-min)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Two Hands-on Program:</a:t>
                      </a:r>
                    </a:p>
                    <a:p>
                      <a:r>
                        <a:rPr lang="en-US" b="1" dirty="0"/>
                        <a:t>Image Classification (Multiple labels):</a:t>
                      </a:r>
                    </a:p>
                    <a:p>
                      <a:r>
                        <a:rPr lang="en-US" b="1" dirty="0"/>
                        <a:t>Fruits Fooled; Rock-Paper-Scissors</a:t>
                      </a:r>
                    </a:p>
                    <a:p>
                      <a:r>
                        <a:rPr lang="en-US" dirty="0"/>
                        <a:t>(60-min)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9865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7686AA-6993-0E2A-F4EB-2216A16E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27" y="1692877"/>
            <a:ext cx="2818039" cy="1824796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25CDBEC-752E-8564-C4CE-CB217420A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687125"/>
              </p:ext>
            </p:extLst>
          </p:nvPr>
        </p:nvGraphicFramePr>
        <p:xfrm>
          <a:off x="6960394" y="264455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806463" progId="AcroExch.Document.DC">
                  <p:embed/>
                </p:oleObj>
              </mc:Choice>
              <mc:Fallback>
                <p:oleObj name="Acrobat Document" showAsIcon="1" r:id="rId4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0394" y="264455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47DC06C-4A45-247D-E2C8-98BB39BC5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58216"/>
              </p:ext>
            </p:extLst>
          </p:nvPr>
        </p:nvGraphicFramePr>
        <p:xfrm>
          <a:off x="6960394" y="178795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914400" imgH="806463" progId="AcroExch.Document.DC">
                  <p:embed/>
                </p:oleObj>
              </mc:Choice>
              <mc:Fallback>
                <p:oleObj name="Acrobat Document" showAsIcon="1" r:id="rId6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0394" y="178795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30B3D0D-3B17-94A9-B1E3-F5F1F7DD1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8499" y="3658641"/>
            <a:ext cx="2611367" cy="190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88A80-D65F-0AD7-0C21-B96B4D5FD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756" y="4261676"/>
            <a:ext cx="2685044" cy="1739979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8917FCD-CD9E-7C0F-81BD-51ECF9C92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29719"/>
              </p:ext>
            </p:extLst>
          </p:nvPr>
        </p:nvGraphicFramePr>
        <p:xfrm>
          <a:off x="7024456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0" imgW="914400" imgH="806463" progId="AcroExch.Document.DC">
                  <p:embed/>
                </p:oleObj>
              </mc:Choice>
              <mc:Fallback>
                <p:oleObj name="Acrobat Document" showAsIcon="1" r:id="rId10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4456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CDED6CE-94A5-16F6-FAF6-6AD057724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502860"/>
              </p:ext>
            </p:extLst>
          </p:nvPr>
        </p:nvGraphicFramePr>
        <p:xfrm>
          <a:off x="7942771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2" imgW="914400" imgH="806463" progId="AcroExch.Document.DC">
                  <p:embed/>
                </p:oleObj>
              </mc:Choice>
              <mc:Fallback>
                <p:oleObj name="Acrobat Document" showAsIcon="1" r:id="rId12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2771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76034A-F6D0-21B7-38D3-B291C74F8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27875"/>
              </p:ext>
            </p:extLst>
          </p:nvPr>
        </p:nvGraphicFramePr>
        <p:xfrm>
          <a:off x="7024456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4" imgW="914400" imgH="806463" progId="AcroExch.Document.DC">
                  <p:embed/>
                </p:oleObj>
              </mc:Choice>
              <mc:Fallback>
                <p:oleObj name="Acrobat Document" showAsIcon="1" r:id="rId14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4456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F633562-6470-E771-671B-E4DC7AD39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457085"/>
              </p:ext>
            </p:extLst>
          </p:nvPr>
        </p:nvGraphicFramePr>
        <p:xfrm>
          <a:off x="8006629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6" imgW="914400" imgH="806463" progId="AcroExch.Document.DC">
                  <p:embed/>
                </p:oleObj>
              </mc:Choice>
              <mc:Fallback>
                <p:oleObj name="Acrobat Document" showAsIcon="1" r:id="rId16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006629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99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960-66A9-F730-0255-6A20385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 and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F12C-46F9-0245-E266-61A686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4500"/>
            <a:ext cx="2743200" cy="365125"/>
          </a:xfrm>
        </p:spPr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DA391-B0E7-E694-DD17-469659A1BE0E}"/>
              </a:ext>
            </a:extLst>
          </p:cNvPr>
          <p:cNvSpPr txBox="1"/>
          <p:nvPr/>
        </p:nvSpPr>
        <p:spPr>
          <a:xfrm>
            <a:off x="921058" y="778560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ourney of Four 1.5-hour Sessions: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6C3F1-6316-3E27-7A30-EB9F1379C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33273"/>
              </p:ext>
            </p:extLst>
          </p:nvPr>
        </p:nvGraphicFramePr>
        <p:xfrm>
          <a:off x="1170621" y="1248181"/>
          <a:ext cx="1038810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54">
                  <a:extLst>
                    <a:ext uri="{9D8B030D-6E8A-4147-A177-3AD203B41FA5}">
                      <a16:colId xmlns:a16="http://schemas.microsoft.com/office/drawing/2014/main" val="962210800"/>
                    </a:ext>
                  </a:extLst>
                </a:gridCol>
                <a:gridCol w="5062769">
                  <a:extLst>
                    <a:ext uri="{9D8B030D-6E8A-4147-A177-3AD203B41FA5}">
                      <a16:colId xmlns:a16="http://schemas.microsoft.com/office/drawing/2014/main" val="3079819244"/>
                    </a:ext>
                  </a:extLst>
                </a:gridCol>
                <a:gridCol w="4638583">
                  <a:extLst>
                    <a:ext uri="{9D8B030D-6E8A-4147-A177-3AD203B41FA5}">
                      <a16:colId xmlns:a16="http://schemas.microsoft.com/office/drawing/2014/main" val="182868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P5/P6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Scratch Project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 is AI, How and Why?</a:t>
                      </a:r>
                    </a:p>
                    <a:p>
                      <a:r>
                        <a:rPr lang="en-US" dirty="0"/>
                        <a:t>(30-min)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Our First AI Program:</a:t>
                      </a:r>
                    </a:p>
                    <a:p>
                      <a:r>
                        <a:rPr lang="en-US" b="1" dirty="0"/>
                        <a:t>Image Classification (Two labels): Car OR Cup</a:t>
                      </a:r>
                    </a:p>
                    <a:p>
                      <a:r>
                        <a:rPr lang="en-US" dirty="0"/>
                        <a:t>(60-min)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5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Recognition Variants:</a:t>
                      </a:r>
                      <a:br>
                        <a:rPr lang="en-US" b="1" dirty="0"/>
                      </a:br>
                      <a:r>
                        <a:rPr lang="en-US" b="1" dirty="0"/>
                        <a:t>Building our Perfect “Textbooks”</a:t>
                      </a:r>
                    </a:p>
                    <a:p>
                      <a:r>
                        <a:rPr lang="en-US" dirty="0"/>
                        <a:t>(15-min)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Two Hands-on Program:</a:t>
                      </a:r>
                    </a:p>
                    <a:p>
                      <a:r>
                        <a:rPr lang="en-US" b="1" dirty="0"/>
                        <a:t>Image Classification (Multiple labels):</a:t>
                      </a:r>
                    </a:p>
                    <a:p>
                      <a:r>
                        <a:rPr lang="en-US" b="1" dirty="0"/>
                        <a:t>Fruits Fooled; Rock-Paper-Scissors</a:t>
                      </a:r>
                    </a:p>
                    <a:p>
                      <a:r>
                        <a:rPr lang="en-US" dirty="0"/>
                        <a:t>(60-min)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9865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7686AA-6993-0E2A-F4EB-2216A16E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27" y="1692877"/>
            <a:ext cx="2818039" cy="1824796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25CDBEC-752E-8564-C4CE-CB217420A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0394" y="264455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806463" progId="AcroExch.Document.DC">
                  <p:embed/>
                </p:oleObj>
              </mc:Choice>
              <mc:Fallback>
                <p:oleObj name="Acrobat Document" showAsIcon="1" r:id="rId4" imgW="914400" imgH="806463" progId="AcroExch.Document.DC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25CDBEC-752E-8564-C4CE-CB217420A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0394" y="264455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47DC06C-4A45-247D-E2C8-98BB39BC5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0394" y="178795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914400" imgH="806463" progId="AcroExch.Document.DC">
                  <p:embed/>
                </p:oleObj>
              </mc:Choice>
              <mc:Fallback>
                <p:oleObj name="Acrobat Document" showAsIcon="1" r:id="rId6" imgW="914400" imgH="8064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47DC06C-4A45-247D-E2C8-98BB39BC5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0394" y="178795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30B3D0D-3B17-94A9-B1E3-F5F1F7DD1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8499" y="3658641"/>
            <a:ext cx="2611367" cy="190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88A80-D65F-0AD7-0C21-B96B4D5FD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756" y="4261676"/>
            <a:ext cx="2685044" cy="1739979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8917FCD-CD9E-7C0F-81BD-51ECF9C92A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4456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0" imgW="914400" imgH="806463" progId="AcroExch.Document.DC">
                  <p:embed/>
                </p:oleObj>
              </mc:Choice>
              <mc:Fallback>
                <p:oleObj name="Acrobat Document" showAsIcon="1" r:id="rId10" imgW="914400" imgH="806463" progId="AcroExch.Document.DC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18917FCD-CD9E-7C0F-81BD-51ECF9C92A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4456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CDED6CE-94A5-16F6-FAF6-6AD0577246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2771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2" imgW="914400" imgH="806463" progId="AcroExch.Document.DC">
                  <p:embed/>
                </p:oleObj>
              </mc:Choice>
              <mc:Fallback>
                <p:oleObj name="Acrobat Document" showAsIcon="1" r:id="rId12" imgW="914400" imgH="806463" progId="AcroExch.Document.DC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4CDED6CE-94A5-16F6-FAF6-6AD057724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2771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76034A-F6D0-21B7-38D3-B291C74F8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4456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4" imgW="914400" imgH="806463" progId="AcroExch.Document.DC">
                  <p:embed/>
                </p:oleObj>
              </mc:Choice>
              <mc:Fallback>
                <p:oleObj name="Acrobat Document" showAsIcon="1" r:id="rId14" imgW="914400" imgH="806463" progId="AcroExch.Document.DC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A76034A-F6D0-21B7-38D3-B291C74F8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4456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F633562-6470-E771-671B-E4DC7AD39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6629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6" imgW="914400" imgH="806463" progId="AcroExch.Document.DC">
                  <p:embed/>
                </p:oleObj>
              </mc:Choice>
              <mc:Fallback>
                <p:oleObj name="Acrobat Document" showAsIcon="1" r:id="rId16" imgW="914400" imgH="806463" progId="AcroExch.Document.DC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F633562-6470-E771-671B-E4DC7AD39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006629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0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76514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348</Words>
  <Application>Microsoft Office PowerPoint</Application>
  <PresentationFormat>Widescreen</PresentationFormat>
  <Paragraphs>86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Batang</vt:lpstr>
      <vt:lpstr>Sigmar One</vt:lpstr>
      <vt:lpstr>Arabic Typesetting</vt:lpstr>
      <vt:lpstr>Arial</vt:lpstr>
      <vt:lpstr>Arial Black</vt:lpstr>
      <vt:lpstr>Bell MT</vt:lpstr>
      <vt:lpstr>Calibri</vt:lpstr>
      <vt:lpstr>Georgia</vt:lpstr>
      <vt:lpstr>Open Sans</vt:lpstr>
      <vt:lpstr>Rockwell</vt:lpstr>
      <vt:lpstr>Times</vt:lpstr>
      <vt:lpstr>Verdana</vt:lpstr>
      <vt:lpstr>Wingdings</vt:lpstr>
      <vt:lpstr>ASTAR2020</vt:lpstr>
      <vt:lpstr>Acrobat Document</vt:lpstr>
      <vt:lpstr>Adobe Acrobat Document</vt:lpstr>
      <vt:lpstr>How to Teach Computers to Recognize Things</vt:lpstr>
      <vt:lpstr>Overview</vt:lpstr>
      <vt:lpstr>Contents and Schedule</vt:lpstr>
      <vt:lpstr>Contents and 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Teach Computers to Recognize Things</dc:title>
  <dc:creator>Du Pengfei Dr</dc:creator>
  <cp:lastModifiedBy>DuDu_Q4</cp:lastModifiedBy>
  <cp:revision>26</cp:revision>
  <dcterms:created xsi:type="dcterms:W3CDTF">2023-01-16T07:44:20Z</dcterms:created>
  <dcterms:modified xsi:type="dcterms:W3CDTF">2024-07-07T08:38:56Z</dcterms:modified>
</cp:coreProperties>
</file>